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77" r:id="rId3"/>
    <p:sldId id="287" r:id="rId4"/>
    <p:sldId id="285" r:id="rId5"/>
    <p:sldId id="288" r:id="rId6"/>
    <p:sldId id="278" r:id="rId7"/>
    <p:sldId id="279" r:id="rId8"/>
    <p:sldId id="261" r:id="rId9"/>
    <p:sldId id="257" r:id="rId10"/>
    <p:sldId id="260" r:id="rId11"/>
    <p:sldId id="258" r:id="rId12"/>
    <p:sldId id="286" r:id="rId13"/>
    <p:sldId id="274" r:id="rId14"/>
    <p:sldId id="289" r:id="rId15"/>
    <p:sldId id="270" r:id="rId16"/>
    <p:sldId id="263" r:id="rId17"/>
    <p:sldId id="265" r:id="rId18"/>
    <p:sldId id="266" r:id="rId19"/>
    <p:sldId id="267" r:id="rId20"/>
    <p:sldId id="281" r:id="rId21"/>
    <p:sldId id="282" r:id="rId22"/>
    <p:sldId id="283" r:id="rId23"/>
    <p:sldId id="268" r:id="rId24"/>
    <p:sldId id="26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150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BE403-6ECC-4E0A-A233-56C4CE2C4485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EE17-117C-4574-84F5-F80450FB33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04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EE17-117C-4574-84F5-F80450FB33A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63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F926CAF-85E9-45D2-BAF3-A16C69278E1A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data.admin-smolensk.ru/admin" TargetMode="External"/><Relationship Id="rId2" Type="http://schemas.openxmlformats.org/officeDocument/2006/relationships/hyperlink" Target="http://opendata.admin-smolensk.r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opendata.admin-smolensk.ru/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8900" y="1916832"/>
            <a:ext cx="6813500" cy="2664296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  <a:buClrTx/>
              <a:buSzTx/>
              <a:defRPr/>
            </a:pPr>
            <a:r>
              <a:rPr lang="ru-RU" sz="51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Открытые данные: </a:t>
            </a:r>
            <a:endParaRPr lang="ru-RU" sz="5100" b="1" dirty="0" smtClean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charset="0"/>
            </a:endParaRPr>
          </a:p>
          <a:p>
            <a:pPr>
              <a:spcBef>
                <a:spcPts val="0"/>
              </a:spcBef>
              <a:buClrTx/>
              <a:buSzTx/>
              <a:defRPr/>
            </a:pPr>
            <a:r>
              <a:rPr lang="ru-RU" sz="51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нормативно-правовое </a:t>
            </a:r>
            <a:r>
              <a:rPr lang="ru-RU" sz="51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регулирование открытых </a:t>
            </a:r>
            <a:r>
              <a:rPr lang="ru-RU" sz="51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данных,</a:t>
            </a:r>
            <a:endParaRPr lang="ru-RU" sz="51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charset="0"/>
            </a:endParaRPr>
          </a:p>
          <a:p>
            <a:pPr lvl="0">
              <a:spcBef>
                <a:spcPts val="0"/>
              </a:spcBef>
              <a:buClrTx/>
              <a:buSzTx/>
              <a:defRPr/>
            </a:pPr>
            <a:r>
              <a:rPr lang="ru-RU" sz="51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публикация информации в формате открытых данных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72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540758"/>
            <a:ext cx="428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17" y="1484784"/>
            <a:ext cx="8269778" cy="45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Открытые государственные данные (открытые данные) 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– это информация (в том числе документированная), созданная в пределах своих полномочий государственными органами, либо поступившая в указанные органы и организации, а также информационно-аналитическими организациями, участвующими в публикации собственных открытых данных на территории Российской Федерации, которая подлежит размещению в сети Интернет в формате, обеспечивающем ее автоматическую обработку в целях повторного использования без предварительного изменения человеком (машиночитаемый формат), и может свободно использоваться в любых соответствующих закону целях любыми лицами независимо от формы ее размещения (простая совокупность сведений, база данных и т.д.)</a:t>
            </a: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Требования по размещению общедоступной информации о деятельности государственных органов </a:t>
            </a:r>
            <a:r>
              <a:rPr lang="ru-RU" b="1" dirty="0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и органов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местного самоуправления в форме открытых данных 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установлены  пунктом 2.1 части 2 статьи 7 от 09.02.2009 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        №</a:t>
            </a:r>
            <a:r>
              <a:rPr lang="en-US" dirty="0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8-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ФЗ «Об обеспечении доступа к информации о деятельности государственных органов и органов местного самоуправления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».</a:t>
            </a:r>
            <a:endParaRPr lang="ru-RU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468695" y="306066"/>
            <a:ext cx="8229600" cy="9361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Определение открытых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1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55133" y="2204864"/>
            <a:ext cx="7408333" cy="42093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открытость и доступность информации 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 деятельности государственных органов и органов местного самоуправления, за исключением случаев, предусмотренных федеральным законом;</a:t>
            </a:r>
          </a:p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достоверность информации 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 деятельности государственных органов и органов местного самоуправления и своевременность ее предоставления;</a:t>
            </a:r>
          </a:p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свобода поиска, получения, передачи и распространения информации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о деятельности государственных органов и органов местного самоуправления любым законным способом;</a:t>
            </a:r>
          </a:p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соблюдение прав граждан 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на неприкосновенность частной жизни, личную и семейную тайну, защиту их чести и деловой репутации, права организаций на защиту их деловой репутации при предоставлении информации о деятельности государственных органов и органов местного самоуправления.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4500" y="465304"/>
            <a:ext cx="8229600" cy="12527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Основные принципы </a:t>
            </a: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обеспечения доступа к информации о деятельности государственных органов и органов местного самоуправления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540758"/>
            <a:ext cx="43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674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Нормативно-правовое регулирование </a:t>
            </a:r>
            <a:b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</a:b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открытых данных</a:t>
            </a:r>
            <a:endParaRPr lang="ru-RU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63868" y="2045136"/>
            <a:ext cx="8243787" cy="44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b="1">
                <a:solidFill>
                  <a:prstClr val="black"/>
                </a:solidFill>
                <a:latin typeface="Calibri" pitchFamily="34" charset="0"/>
                <a:cs typeface="Arial" charset="0"/>
              </a:defRPr>
            </a:lvl1pPr>
            <a:lvl2pPr marL="576263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</a:defRPr>
            </a:lvl4pPr>
            <a:lvl5pPr marL="146304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</a:defRPr>
            </a:lvl5pPr>
            <a:lvl6pPr marL="178308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6pPr>
            <a:lvl7pPr marL="210312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7pPr>
            <a:lvl8pPr marL="242316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8pPr>
            <a:lvl9pPr marL="274320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9pPr>
          </a:lstStyle>
          <a:p>
            <a:r>
              <a:rPr lang="ru-RU" b="0" dirty="0"/>
              <a:t>Федеральный закон от 27 июля 2006 г. № 149-ФЗ «Об информации, информационных технологиях и о защите информации</a:t>
            </a:r>
            <a:r>
              <a:rPr lang="ru-RU" b="0" dirty="0" smtClean="0"/>
              <a:t>»</a:t>
            </a:r>
            <a:endParaRPr lang="ru-RU" b="0" dirty="0"/>
          </a:p>
          <a:p>
            <a:r>
              <a:rPr lang="ru-RU" b="0" dirty="0"/>
              <a:t>Федеральный закон от 9 февраля 2009 г. № 8-ФЗ «Об обеспечении доступа к информации о деятельности государственных органов и органов местного самоуправления</a:t>
            </a:r>
            <a:r>
              <a:rPr lang="ru-RU" b="0" dirty="0" smtClean="0"/>
              <a:t>»</a:t>
            </a:r>
            <a:endParaRPr lang="ru-RU" b="0" dirty="0"/>
          </a:p>
          <a:p>
            <a:r>
              <a:rPr lang="ru-RU" b="0" dirty="0"/>
              <a:t>Постановление Правительства Российской Федерации от 24 ноября 2009 г. № 953 «Об обеспечении доступа к информации о деятельности Правительства Российской Федерации и федеральных органов исполнительной власти</a:t>
            </a:r>
            <a:r>
              <a:rPr lang="ru-RU" b="0" dirty="0" smtClean="0"/>
              <a:t>»</a:t>
            </a:r>
            <a:endParaRPr lang="ru-RU" b="0" dirty="0"/>
          </a:p>
          <a:p>
            <a:r>
              <a:rPr lang="ru-RU" b="0" dirty="0"/>
              <a:t>Постановление Правительства Российской Федерации 10 июля 2013 г. № 583 «Об обеспечении доступа к общедоступной информации о деятельности государственных органов и органов местного самоуправления в информационно-телекоммуникационной сети «Интернет» в форме открытых данных</a:t>
            </a:r>
            <a:r>
              <a:rPr lang="ru-RU" b="0" dirty="0" smtClean="0"/>
              <a:t>»</a:t>
            </a:r>
            <a:endParaRPr lang="ru-RU" b="0" dirty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6992" y="64886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2863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Нормативно-правовое </a:t>
            </a: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регулирование </a:t>
            </a: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/>
            </a:r>
            <a:b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</a:b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открытых данных</a:t>
            </a:r>
            <a:endParaRPr lang="ru-RU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65472" y="2204864"/>
            <a:ext cx="8243787" cy="391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b="1">
                <a:solidFill>
                  <a:prstClr val="black"/>
                </a:solidFill>
                <a:latin typeface="Calibri" pitchFamily="34" charset="0"/>
                <a:cs typeface="Arial" charset="0"/>
              </a:defRPr>
            </a:lvl1pPr>
            <a:lvl2pPr marL="576263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</a:defRPr>
            </a:lvl4pPr>
            <a:lvl5pPr marL="146304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</a:defRPr>
            </a:lvl5pPr>
            <a:lvl6pPr marL="178308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6pPr>
            <a:lvl7pPr marL="210312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7pPr>
            <a:lvl8pPr marL="242316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8pPr>
            <a:lvl9pPr marL="274320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9pPr>
          </a:lstStyle>
          <a:p>
            <a:r>
              <a:rPr lang="ru-RU" b="0" dirty="0"/>
              <a:t>Распоряжение Правительства Российской Федерации от 10 июля 2013 г. </a:t>
            </a:r>
            <a:r>
              <a:rPr lang="ru-RU" b="0" dirty="0" smtClean="0"/>
              <a:t>         № 1187-р</a:t>
            </a:r>
          </a:p>
          <a:p>
            <a:r>
              <a:rPr lang="ru-RU" b="0" dirty="0"/>
              <a:t>Концепция открытости федеральных органов исполнительной власти, утвержденная распоряжением Правительства Российской Федерации от 30 января 2014 г. </a:t>
            </a:r>
            <a:r>
              <a:rPr lang="ru-RU" b="0" dirty="0" smtClean="0"/>
              <a:t>№ 93-р</a:t>
            </a:r>
            <a:endParaRPr lang="ru-RU" b="0" dirty="0"/>
          </a:p>
          <a:p>
            <a:r>
              <a:rPr lang="ru-RU" dirty="0" smtClean="0"/>
              <a:t>Методические рекомендации по публикации открытых данных государственными органами и органами местного самоуправления, а также технические требования к публикации открытых данных. Версия 4.0</a:t>
            </a:r>
            <a:r>
              <a:rPr lang="ru-RU" b="0" dirty="0"/>
              <a:t> (утв. протоколом президиума </a:t>
            </a:r>
            <a:r>
              <a:rPr lang="ru-RU" b="0" dirty="0" smtClean="0"/>
              <a:t>Правительственной комиссии </a:t>
            </a:r>
            <a:r>
              <a:rPr lang="ru-RU" b="0" dirty="0"/>
              <a:t>по цифровому развитию, </a:t>
            </a:r>
            <a:r>
              <a:rPr lang="ru-RU" b="0" dirty="0" smtClean="0"/>
              <a:t>использованию информационных </a:t>
            </a:r>
            <a:r>
              <a:rPr lang="ru-RU" b="0" dirty="0"/>
              <a:t>технологий для улучшения качества </a:t>
            </a:r>
            <a:r>
              <a:rPr lang="ru-RU" b="0" dirty="0" smtClean="0"/>
              <a:t>жизни и </a:t>
            </a:r>
            <a:r>
              <a:rPr lang="ru-RU" b="0" dirty="0"/>
              <a:t>условий ведения предпринимательской </a:t>
            </a:r>
            <a:r>
              <a:rPr lang="ru-RU" b="0" dirty="0" smtClean="0"/>
              <a:t>деятельности от </a:t>
            </a:r>
            <a:r>
              <a:rPr lang="ru-RU" b="0" dirty="0"/>
              <a:t>12 декабря 2024 г. № 49пр).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6992" y="648866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7557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80192" y="332656"/>
            <a:ext cx="8496264" cy="9361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Главная страница Портала ОД России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516521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090" y="648866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9144000" cy="495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8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1" y="878241"/>
            <a:ext cx="8710463" cy="559208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8524" y="6488668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83656" y="3701045"/>
            <a:ext cx="1907704" cy="47045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180192" y="332656"/>
            <a:ext cx="8784296" cy="9361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Главная страница Портала ОД Смоленской области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11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77771"/>
            <a:ext cx="8229600" cy="111438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Публикация наборов открытых данных </a:t>
            </a: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на Портале </a:t>
            </a: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r>
              <a:rPr lang="en-US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  <a:hlinkClick r:id="rId2"/>
              </a:rPr>
              <a:t>http://opendata.admin-smolensk.ru</a:t>
            </a: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 </a:t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611560" y="2132856"/>
            <a:ext cx="7920880" cy="391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None/>
            </a:pPr>
            <a:r>
              <a:rPr lang="ru-RU" altLang="ru-RU" sz="1800" b="1" dirty="0" smtClean="0">
                <a:solidFill>
                  <a:prstClr val="black"/>
                </a:solidFill>
                <a:cs typeface="Arial" charset="0"/>
              </a:rPr>
              <a:t>Для опубликования наборов ОД необходимо: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Получить 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доступ оператора наборов открытых данных на 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Портале  </a:t>
            </a:r>
            <a:r>
              <a:rPr lang="en-US" altLang="ru-RU" sz="1800" dirty="0">
                <a:solidFill>
                  <a:prstClr val="black"/>
                </a:solidFill>
                <a:cs typeface="Arial" charset="0"/>
                <a:hlinkClick r:id="rId2"/>
              </a:rPr>
              <a:t>http://opendata.admin-smolensk.ru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. Для этого необходимо направить письмо по электронной почте </a:t>
            </a:r>
            <a:r>
              <a:rPr lang="ru-RU" sz="1800" u="sng" dirty="0">
                <a:solidFill>
                  <a:schemeClr val="accent1">
                    <a:lumMod val="75000"/>
                  </a:schemeClr>
                </a:solidFill>
              </a:rPr>
              <a:t>Bornin_AI@admin-smolensk.ru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, 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в письме указать название организации и ответственного за размещение открытых данных сотрудника, в ответном письме 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придет 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логин и пароль.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Войти по адресу </a:t>
            </a:r>
            <a:r>
              <a:rPr lang="en-US" altLang="ru-RU" sz="1800" dirty="0">
                <a:solidFill>
                  <a:prstClr val="black"/>
                </a:solidFill>
                <a:cs typeface="Arial" charset="0"/>
                <a:hlinkClick r:id="rId3"/>
              </a:rPr>
              <a:t>http://opendata.admin-smolensk.ru/admin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 со 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полученным 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логином и паролем.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В левой части экрана выбрать 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«Главная» 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– «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Набор 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данных. Если размещаем новый набор данных, жмем кнопку «добавить», если актуализируем существующий – находим его в списке и по двойному клику 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приступить к редактированию паспорта 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набора</a:t>
            </a: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.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prstClr val="black"/>
                </a:solidFill>
                <a:cs typeface="Arial" charset="0"/>
              </a:rPr>
              <a:t>Сохранить изменения.</a:t>
            </a:r>
            <a:endParaRPr lang="ru-RU" alt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992" y="648866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3810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7808" y="2636912"/>
            <a:ext cx="7772400" cy="648072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7808" y="-243408"/>
            <a:ext cx="7702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 smtClean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j-ea"/>
              <a:cs typeface="Arial" charset="0"/>
            </a:endParaRPr>
          </a:p>
          <a:p>
            <a:pPr algn="ctr"/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Arial" charset="0"/>
              </a:rPr>
              <a:t>Структура </a:t>
            </a:r>
            <a:r>
              <a:rPr lang="ru-RU" sz="36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Arial" charset="0"/>
              </a:rPr>
              <a:t>набора </a:t>
            </a:r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Arial" charset="0"/>
              </a:rPr>
              <a:t>открытых данных </a:t>
            </a:r>
          </a:p>
        </p:txBody>
      </p:sp>
      <p:sp>
        <p:nvSpPr>
          <p:cNvPr id="7" name="Овал 6"/>
          <p:cNvSpPr/>
          <p:nvPr/>
        </p:nvSpPr>
        <p:spPr>
          <a:xfrm>
            <a:off x="2843808" y="1101899"/>
            <a:ext cx="1656184" cy="914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РЕЕСТР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639099" y="1559099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725903" y="1427659"/>
            <a:ext cx="1152128" cy="262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csv*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7128" y="2326430"/>
            <a:ext cx="1656184" cy="659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Страница набора </a:t>
            </a:r>
            <a:r>
              <a:rPr lang="en-US" dirty="0"/>
              <a:t>n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39752" y="2975446"/>
            <a:ext cx="1584176" cy="8532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Паспорт набора</a:t>
            </a:r>
          </a:p>
          <a:p>
            <a:pPr algn="ctr"/>
            <a:r>
              <a:rPr lang="en-US" sz="1400" dirty="0" smtClean="0">
                <a:solidFill>
                  <a:srgbClr val="FFFF00"/>
                </a:solidFill>
              </a:rPr>
              <a:t>(meta)</a:t>
            </a:r>
            <a:endParaRPr lang="ru-RU" sz="1400" dirty="0">
              <a:solidFill>
                <a:srgbClr val="FFFF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39752" y="4129150"/>
            <a:ext cx="1584176" cy="9245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Структура набора</a:t>
            </a:r>
            <a:endParaRPr lang="en-US" dirty="0" smtClean="0"/>
          </a:p>
          <a:p>
            <a:pPr algn="ctr"/>
            <a:r>
              <a:rPr lang="en-US" sz="1400" dirty="0" smtClean="0">
                <a:solidFill>
                  <a:srgbClr val="FFFF00"/>
                </a:solidFill>
              </a:rPr>
              <a:t>(structure)</a:t>
            </a:r>
            <a:endParaRPr lang="ru-RU" sz="1400" dirty="0">
              <a:solidFill>
                <a:srgbClr val="FFFF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339752" y="5220400"/>
            <a:ext cx="1584176" cy="8706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Набор данных</a:t>
            </a:r>
            <a:endParaRPr lang="en-US" dirty="0" smtClean="0"/>
          </a:p>
          <a:p>
            <a:pPr algn="ctr"/>
            <a:r>
              <a:rPr lang="en-US" sz="1400" dirty="0" smtClean="0">
                <a:solidFill>
                  <a:srgbClr val="FFFF00"/>
                </a:solidFill>
              </a:rPr>
              <a:t>(data)</a:t>
            </a:r>
            <a:endParaRPr lang="ru-RU" sz="1400" dirty="0">
              <a:solidFill>
                <a:srgbClr val="FFFF00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763688" y="3770040"/>
            <a:ext cx="0" cy="19442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трелка вправо 26"/>
          <p:cNvSpPr/>
          <p:nvPr/>
        </p:nvSpPr>
        <p:spPr>
          <a:xfrm>
            <a:off x="1899297" y="4536124"/>
            <a:ext cx="288031" cy="162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1899296" y="5578180"/>
            <a:ext cx="288032" cy="155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203779" y="3754007"/>
            <a:ext cx="513410" cy="216024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b="1" dirty="0" smtClean="0"/>
              <a:t>ссылки</a:t>
            </a:r>
            <a:endParaRPr lang="ru-RU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203779" y="3151820"/>
            <a:ext cx="0" cy="5760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трелка вправо 32"/>
          <p:cNvSpPr/>
          <p:nvPr/>
        </p:nvSpPr>
        <p:spPr>
          <a:xfrm>
            <a:off x="1299840" y="3331840"/>
            <a:ext cx="92769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670624" y="4266093"/>
            <a:ext cx="1020914" cy="5400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r>
              <a:rPr lang="en-US" dirty="0" err="1" smtClean="0"/>
              <a:t>sv</a:t>
            </a:r>
            <a:r>
              <a:rPr lang="en-US" dirty="0" smtClean="0"/>
              <a:t>*</a:t>
            </a:r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4702436" y="5120980"/>
            <a:ext cx="109292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r>
              <a:rPr lang="en-US" dirty="0" err="1" smtClean="0"/>
              <a:t>sv</a:t>
            </a:r>
            <a:r>
              <a:rPr lang="en-US" dirty="0" smtClean="0"/>
              <a:t>*</a:t>
            </a:r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569135" y="2966293"/>
            <a:ext cx="10760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dirty="0" smtClean="0"/>
              <a:t>tml*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sv*</a:t>
            </a:r>
            <a:endParaRPr lang="ru-RU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60114"/>
            <a:ext cx="2736304" cy="178709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sp>
        <p:nvSpPr>
          <p:cNvPr id="40" name="Стрелка вправо 39"/>
          <p:cNvSpPr/>
          <p:nvPr/>
        </p:nvSpPr>
        <p:spPr>
          <a:xfrm>
            <a:off x="4053086" y="3166864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510" y="3439852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86" y="4472118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934" y="5430835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792" y="5712634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Скругленный прямоугольник 40"/>
          <p:cNvSpPr/>
          <p:nvPr/>
        </p:nvSpPr>
        <p:spPr>
          <a:xfrm>
            <a:off x="6426484" y="2971800"/>
            <a:ext cx="17281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Страница набора </a:t>
            </a:r>
            <a:r>
              <a:rPr lang="en-US" dirty="0" smtClean="0"/>
              <a:t>n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3755" y="649763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83768" y="956921"/>
            <a:ext cx="4968552" cy="1369509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0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>
            <a:normAutofit lnSpcReduction="1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Страница на портале/папка: 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&lt;ИНН организации&gt;-&lt;наименование набора&gt;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Пример:</a:t>
            </a:r>
            <a:r>
              <a:rPr lang="ru-RU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6726003059-uik</a:t>
            </a:r>
            <a:endParaRPr lang="ru-RU" altLang="ru-RU" sz="1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Паспорт: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meta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.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csv</a:t>
            </a:r>
            <a:endParaRPr lang="ru-RU" altLang="ru-RU" sz="1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(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у всех </a:t>
            </a:r>
            <a:r>
              <a:rPr lang="ru-RU" altLang="ru-RU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наборов ОД одинаково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!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)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Структура: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-&lt;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structure-version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&gt;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.c</a:t>
            </a:r>
            <a:r>
              <a:rPr lang="ru-RU" altLang="ru-RU" sz="1800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sv</a:t>
            </a:r>
            <a:endParaRPr lang="en-US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Пример: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structure-201</a:t>
            </a:r>
            <a:r>
              <a:rPr lang="ru-RU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9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</a:t>
            </a:r>
            <a:r>
              <a:rPr lang="ru-RU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01.csv</a:t>
            </a:r>
            <a:endParaRPr lang="en-US" altLang="ru-RU" sz="1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Набор: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data-&lt;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data-version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&gt;-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structure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-&lt;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structure-version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&gt;.</a:t>
            </a:r>
            <a:r>
              <a:rPr lang="ru-RU" altLang="ru-RU" sz="1800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csv</a:t>
            </a:r>
            <a:endParaRPr lang="en-US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Пример: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data-20</a:t>
            </a:r>
            <a:r>
              <a:rPr lang="ru-RU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20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</a:t>
            </a:r>
            <a:r>
              <a:rPr lang="ru-RU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01-structure-201</a:t>
            </a:r>
            <a:r>
              <a:rPr lang="ru-RU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9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</a:t>
            </a:r>
            <a:r>
              <a:rPr lang="ru-RU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  <a:r>
              <a:rPr lang="en-US" altLang="ru-RU" sz="1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01.csv</a:t>
            </a: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Наименования </a:t>
            </a: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файлов набора открытых данных</a:t>
            </a: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11" y="6483771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57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73754"/>
            <a:ext cx="8229600" cy="1017301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Этапы публикации </a:t>
            </a:r>
            <a:r>
              <a:rPr lang="ru-RU" sz="36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36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r>
              <a:rPr lang="ru-RU" sz="36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наборов открытых </a:t>
            </a:r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данных</a:t>
            </a:r>
            <a:b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14" y="1556792"/>
            <a:ext cx="685003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0765" y="2409624"/>
            <a:ext cx="6807579" cy="36036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основе набора подготовить его структуру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2865" y="3212976"/>
            <a:ext cx="6811930" cy="40338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Подготовить паспорт набора данных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1869" y="4005064"/>
            <a:ext cx="6813921" cy="1543383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Опубликовать набор открытых данных на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Портале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http://opendata.admin-smolensk.ru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3934619" y="2023517"/>
            <a:ext cx="287338" cy="358775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940513" y="2769986"/>
            <a:ext cx="287338" cy="442990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3955876" y="3616364"/>
            <a:ext cx="287338" cy="358775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29563" y="1628800"/>
            <a:ext cx="935037" cy="36004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csv*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29563" y="2409624"/>
            <a:ext cx="935037" cy="3079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csv*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84901" y="3212976"/>
            <a:ext cx="935037" cy="3079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csv*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924800" y="4365625"/>
            <a:ext cx="935038" cy="323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html*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164" y="6478438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1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9977" y="260648"/>
            <a:ext cx="8398487" cy="67474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Выбор </a:t>
            </a:r>
            <a:r>
              <a:rPr lang="ru-RU" sz="28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разделителя при формировании файлов</a:t>
            </a:r>
            <a:endParaRPr lang="ru-RU" sz="28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1" y="6483771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E:\_UPDATES\открытые данные\семинар ОМСУ 11032015\од_разделитель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3"/>
          <a:stretch/>
        </p:blipFill>
        <p:spPr bwMode="auto">
          <a:xfrm>
            <a:off x="77464" y="1248824"/>
            <a:ext cx="8989072" cy="525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90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E:\_UPDATES\открытые данные\семинар ОМСУ 11032015\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5"/>
          <a:stretch/>
        </p:blipFill>
        <p:spPr bwMode="auto">
          <a:xfrm>
            <a:off x="270642" y="908720"/>
            <a:ext cx="8496944" cy="543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5752" y="182817"/>
            <a:ext cx="8226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Выбор </a:t>
            </a:r>
            <a:r>
              <a:rPr lang="en-US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UTF-</a:t>
            </a: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формата при сохранении файлов</a:t>
            </a:r>
            <a:endParaRPr lang="ru-RU" sz="32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18" y="648866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4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9" t="31800" r="39368" b="18501"/>
          <a:stretch/>
        </p:blipFill>
        <p:spPr>
          <a:xfrm>
            <a:off x="1019590" y="2944884"/>
            <a:ext cx="8143800" cy="3779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31800" r="62599" b="55600"/>
          <a:stretch/>
        </p:blipFill>
        <p:spPr>
          <a:xfrm>
            <a:off x="17590" y="1632629"/>
            <a:ext cx="6924761" cy="1312255"/>
          </a:xfrm>
          <a:prstGeom prst="rect">
            <a:avLst/>
          </a:prstGeom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28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Пример заполнения паспорта и структуры </a:t>
            </a:r>
            <a:br>
              <a:rPr lang="ru-RU" sz="28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ru-RU" sz="28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набора ОД</a:t>
            </a:r>
            <a:endParaRPr lang="ru-RU" sz="28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1" y="6483771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70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8" r="30729" b="38724"/>
          <a:stretch/>
        </p:blipFill>
        <p:spPr bwMode="auto">
          <a:xfrm>
            <a:off x="107504" y="1484784"/>
            <a:ext cx="8948307" cy="493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2915816" y="1290861"/>
            <a:ext cx="1512168" cy="19442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539552" y="1988840"/>
            <a:ext cx="2376264" cy="122413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51520" y="25459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Меню добавления наборов открытых данных</a:t>
            </a:r>
            <a:endParaRPr lang="ru-RU" sz="32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09" y="6460812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2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306" y="6484694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39763" t="20600" r="7869" b="13749"/>
          <a:stretch/>
        </p:blipFill>
        <p:spPr>
          <a:xfrm>
            <a:off x="0" y="-80663"/>
            <a:ext cx="9144000" cy="644819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48593" y="764704"/>
            <a:ext cx="5582708" cy="554461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07505" y="2132856"/>
            <a:ext cx="1471542" cy="1754326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  <a:cs typeface="Arial" charset="0"/>
              </a:rPr>
              <a:t>Если обновляем набор  - правим </a:t>
            </a:r>
            <a:endParaRPr lang="ru-RU" altLang="ru-RU" sz="1800" dirty="0" smtClean="0">
              <a:solidFill>
                <a:srgbClr val="FF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 smtClean="0">
                <a:solidFill>
                  <a:srgbClr val="FF0000"/>
                </a:solidFill>
                <a:cs typeface="Arial" charset="0"/>
              </a:rPr>
              <a:t>эти </a:t>
            </a:r>
            <a:r>
              <a:rPr lang="ru-RU" altLang="ru-RU" sz="1800" dirty="0">
                <a:solidFill>
                  <a:srgbClr val="FF0000"/>
                </a:solidFill>
                <a:cs typeface="Arial" charset="0"/>
              </a:rPr>
              <a:t>две </a:t>
            </a:r>
            <a:endParaRPr lang="ru-RU" altLang="ru-RU" sz="1800" dirty="0" smtClean="0">
              <a:solidFill>
                <a:srgbClr val="FF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 smtClean="0">
                <a:solidFill>
                  <a:srgbClr val="FF0000"/>
                </a:solidFill>
                <a:cs typeface="Arial" charset="0"/>
              </a:rPr>
              <a:t>даты</a:t>
            </a:r>
            <a:endParaRPr lang="ru-RU" altLang="ru-RU" sz="18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1691680" y="2786064"/>
            <a:ext cx="1080393" cy="45719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1691680" y="3105248"/>
            <a:ext cx="1080393" cy="71437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 rot="18826800">
            <a:off x="4650581" y="3325019"/>
            <a:ext cx="42846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5400" dirty="0">
                <a:solidFill>
                  <a:srgbClr val="FF0000"/>
                </a:solidFill>
                <a:cs typeface="Arial" charset="0"/>
              </a:rPr>
              <a:t>ЗАПОЛНЯЕМ</a:t>
            </a:r>
          </a:p>
        </p:txBody>
      </p:sp>
    </p:spTree>
    <p:extLst>
      <p:ext uri="{BB962C8B-B14F-4D97-AF65-F5344CB8AC3E}">
        <p14:creationId xmlns:p14="http://schemas.microsoft.com/office/powerpoint/2010/main" val="119397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9763" t="20600" r="7869" b="13749"/>
          <a:stretch/>
        </p:blipFill>
        <p:spPr>
          <a:xfrm>
            <a:off x="0" y="5139"/>
            <a:ext cx="9144000" cy="6448198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 rot="8852489">
            <a:off x="638073" y="479285"/>
            <a:ext cx="647700" cy="2873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82" y="6453247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88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2516"/>
            <a:ext cx="9144000" cy="596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 rot="8852489">
            <a:off x="486458" y="1276107"/>
            <a:ext cx="647700" cy="28733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2222" y="176627"/>
            <a:ext cx="8834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Добавление файлов наборов открытых данных</a:t>
            </a:r>
            <a:endParaRPr lang="ru-RU" sz="32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313" y="6534313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313" y="6497637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17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C:\Users\Volodkin_SA\Desktop\1111\5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8" y="908719"/>
            <a:ext cx="8993757" cy="557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право 2"/>
          <p:cNvSpPr/>
          <p:nvPr/>
        </p:nvSpPr>
        <p:spPr>
          <a:xfrm rot="19625305">
            <a:off x="7982894" y="1925594"/>
            <a:ext cx="647700" cy="288925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05" y="648866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2222" y="176627"/>
            <a:ext cx="8834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Добавление файлов наборов открытых данных</a:t>
            </a:r>
            <a:endParaRPr lang="ru-RU" sz="32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2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5082" r="17357" b="7168"/>
          <a:stretch/>
        </p:blipFill>
        <p:spPr bwMode="auto">
          <a:xfrm>
            <a:off x="177851" y="696189"/>
            <a:ext cx="8498605" cy="607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Стрелка вправо 24"/>
          <p:cNvSpPr/>
          <p:nvPr/>
        </p:nvSpPr>
        <p:spPr>
          <a:xfrm rot="10800000">
            <a:off x="4499966" y="5157192"/>
            <a:ext cx="1440185" cy="144016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029434" y="4443041"/>
            <a:ext cx="28384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актуальности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совпадает с датой внесения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изменений; требовалось указать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другую дату, например, 04.07.2018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27984" y="908720"/>
            <a:ext cx="0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427984" y="1340768"/>
            <a:ext cx="33123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427984" y="908720"/>
            <a:ext cx="33123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740352" y="908720"/>
            <a:ext cx="0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6013673" y="1518966"/>
            <a:ext cx="216024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599929" y="868238"/>
            <a:ext cx="2717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раскрытии паспорта набора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(meta)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изменена дата !!!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66366" y="5956003"/>
            <a:ext cx="2709589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0800000">
            <a:off x="4499966" y="5992007"/>
            <a:ext cx="1656184" cy="216024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6300066" y="5715379"/>
            <a:ext cx="2202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Указана недействительная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ссылка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07477" y="62335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Ошибки при опубликовании наборов ОД</a:t>
            </a:r>
            <a:endParaRPr lang="ru-RU" sz="32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66366" y="5157192"/>
            <a:ext cx="2709589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476601" y="4469755"/>
            <a:ext cx="2709589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31501" y="64886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9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t="15941" r="28884" b="43480"/>
          <a:stretch/>
        </p:blipFill>
        <p:spPr bwMode="auto">
          <a:xfrm>
            <a:off x="227871" y="641686"/>
            <a:ext cx="8664581" cy="582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038848" y="4137987"/>
            <a:ext cx="0" cy="31833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024579" y="4137987"/>
            <a:ext cx="6480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043608" y="4437112"/>
            <a:ext cx="6480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681849" y="4133930"/>
            <a:ext cx="0" cy="31833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213738" y="4365104"/>
            <a:ext cx="144016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87449" y="4180438"/>
            <a:ext cx="2055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Дата  не актуальна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318" y="648866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0886" y="1475492"/>
            <a:ext cx="361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ru-RU" dirty="0"/>
              <a:t>Указана недействительная ссылка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779912" y="1700808"/>
            <a:ext cx="967991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95536" y="1844824"/>
            <a:ext cx="32583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07477" y="62335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Ошибки при опубликовании наборов ОД</a:t>
            </a:r>
            <a:endParaRPr lang="ru-RU" sz="32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21550" y="5589240"/>
            <a:ext cx="5994666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78977" y="5127575"/>
            <a:ext cx="1938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Указываются все </a:t>
            </a:r>
          </a:p>
          <a:p>
            <a:r>
              <a:rPr lang="ru-RU" dirty="0">
                <a:solidFill>
                  <a:srgbClr val="00B050"/>
                </a:solidFill>
              </a:rPr>
              <a:t>загруженные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версии набора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656565" y="5805264"/>
            <a:ext cx="5994666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05088" y="6050905"/>
            <a:ext cx="5237732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00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704"/>
            <a:ext cx="8959169" cy="545423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7524328" y="3429000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318" y="6488668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796136" y="5085184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Актуальная дата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0800000">
            <a:off x="4788024" y="5157192"/>
            <a:ext cx="43204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059832" y="530120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524328" y="278092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596336" y="314096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452320" y="3789040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524328" y="4149080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484784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После 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сохранения файлов ссылки в </a:t>
            </a:r>
            <a:r>
              <a:rPr lang="en-US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html 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паспорте</a:t>
            </a:r>
            <a:r>
              <a:rPr lang="en-US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набора открытых данных обновятся автоматически. Для проверки корректности работы программы необходимо зайти на </a:t>
            </a:r>
            <a:r>
              <a:rPr lang="ru-RU" altLang="ru-RU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Портал </a:t>
            </a:r>
            <a:r>
              <a:rPr lang="en-US" altLang="ru-RU" dirty="0">
                <a:solidFill>
                  <a:srgbClr val="000000"/>
                </a:solidFill>
                <a:latin typeface="Calibri" pitchFamily="34" charset="0"/>
                <a:cs typeface="Arial" charset="0"/>
                <a:hlinkClick r:id="rId2"/>
              </a:rPr>
              <a:t>http://</a:t>
            </a:r>
            <a:r>
              <a:rPr lang="en-US" altLang="ru-RU" dirty="0" smtClean="0">
                <a:solidFill>
                  <a:srgbClr val="000000"/>
                </a:solidFill>
                <a:latin typeface="Calibri" pitchFamily="34" charset="0"/>
                <a:cs typeface="Arial" charset="0"/>
                <a:hlinkClick r:id="rId2"/>
              </a:rPr>
              <a:t>opendata.admin-smolensk.ru</a:t>
            </a:r>
            <a:r>
              <a:rPr lang="ru-RU" altLang="ru-RU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, 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найти свой набор данных и </a:t>
            </a:r>
            <a:r>
              <a:rPr lang="ru-RU" altLang="ru-RU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скачать файлы 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актуального набора данных.</a:t>
            </a:r>
            <a:endParaRPr lang="en-US" altLang="ru-RU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827584" y="3356992"/>
            <a:ext cx="7848674" cy="2246769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Консультацию </a:t>
            </a:r>
            <a:r>
              <a:rPr lang="ru-RU" sz="2000" b="1" dirty="0"/>
              <a:t>по организационным </a:t>
            </a:r>
            <a:r>
              <a:rPr lang="ru-RU" sz="2000" b="1" dirty="0" smtClean="0"/>
              <a:t>и</a:t>
            </a:r>
            <a:r>
              <a:rPr lang="ru-RU" altLang="ru-RU" sz="20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техническим вопросам размещения наборов открытых данных на сайте можно получить у </a:t>
            </a:r>
            <a:r>
              <a:rPr lang="ru-RU" altLang="ru-RU" sz="2000" b="1" dirty="0" smtClean="0">
                <a:solidFill>
                  <a:prstClr val="black"/>
                </a:solidFill>
                <a:cs typeface="Arial" charset="0"/>
              </a:rPr>
              <a:t>консультанта </a:t>
            </a: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сектора совершенствования государственного управления департамента развития цифровых сервисов и услуг </a:t>
            </a:r>
            <a:endParaRPr lang="ru-RU" sz="2000" b="1" dirty="0" smtClean="0">
              <a:solidFill>
                <a:prstClr val="black"/>
              </a:solidFill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sz="2000" b="1" dirty="0" err="1" smtClean="0">
                <a:solidFill>
                  <a:prstClr val="black"/>
                </a:solidFill>
                <a:cs typeface="Arial" charset="0"/>
              </a:rPr>
              <a:t>Борнина</a:t>
            </a:r>
            <a:r>
              <a:rPr lang="ru-RU" sz="20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Артема Игоревича </a:t>
            </a:r>
            <a:endParaRPr lang="en-US" altLang="ru-RU" sz="2000" b="1" dirty="0">
              <a:solidFill>
                <a:prstClr val="black"/>
              </a:solidFill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тел. </a:t>
            </a:r>
            <a:r>
              <a:rPr lang="ru-RU" sz="2000" b="1" i="1" dirty="0"/>
              <a:t>29-14-96</a:t>
            </a:r>
            <a:r>
              <a:rPr lang="ru-RU" altLang="ru-RU" sz="20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(</a:t>
            </a:r>
            <a:r>
              <a:rPr lang="ru-RU" altLang="ru-RU" sz="2000" b="1" dirty="0" err="1">
                <a:solidFill>
                  <a:prstClr val="black"/>
                </a:solidFill>
                <a:cs typeface="Arial" charset="0"/>
              </a:rPr>
              <a:t>внут</a:t>
            </a: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. </a:t>
            </a:r>
            <a:r>
              <a:rPr lang="ru-RU" sz="2000" b="1" i="1" dirty="0" smtClean="0"/>
              <a:t>2-14-96 </a:t>
            </a:r>
            <a:r>
              <a:rPr lang="ru-RU" altLang="ru-RU" sz="2000" b="1" dirty="0" smtClean="0">
                <a:solidFill>
                  <a:prstClr val="black"/>
                </a:solidFill>
                <a:cs typeface="Arial" charset="0"/>
              </a:rPr>
              <a:t>) </a:t>
            </a:r>
            <a:endParaRPr lang="en-US" altLang="ru-RU" sz="2000" b="1" dirty="0">
              <a:solidFill>
                <a:prstClr val="black"/>
              </a:solidFill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000" b="1" dirty="0" smtClean="0">
                <a:cs typeface="Times New Roman" panose="02020603050405020304" pitchFamily="18" charset="0"/>
              </a:rPr>
              <a:t>e-mail</a:t>
            </a:r>
            <a:r>
              <a:rPr lang="ru-RU" sz="2000" b="1" dirty="0" smtClean="0">
                <a:cs typeface="Times New Roman" panose="02020603050405020304" pitchFamily="18" charset="0"/>
              </a:rPr>
              <a:t>: </a:t>
            </a:r>
            <a:r>
              <a:rPr lang="en-US" sz="2000" b="1" u="sng" dirty="0" smtClean="0">
                <a:cs typeface="Times New Roman" panose="02020603050405020304" pitchFamily="18" charset="0"/>
              </a:rPr>
              <a:t>Bornin_AI@admin-smolensk.ru</a:t>
            </a:r>
            <a:endParaRPr lang="en-US" altLang="ru-RU" sz="2000" b="1" u="sng" dirty="0"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01" y="6479936"/>
            <a:ext cx="404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06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2700338"/>
            <a:ext cx="7510463" cy="145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56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3153</TotalTime>
  <Words>994</Words>
  <Application>Microsoft Office PowerPoint</Application>
  <PresentationFormat>Экран (4:3)</PresentationFormat>
  <Paragraphs>151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Candara</vt:lpstr>
      <vt:lpstr>Symbol</vt:lpstr>
      <vt:lpstr>Times New Roman</vt:lpstr>
      <vt:lpstr>Wingdings</vt:lpstr>
      <vt:lpstr>Волна</vt:lpstr>
      <vt:lpstr>Презентация PowerPoint</vt:lpstr>
      <vt:lpstr>Презентация PowerPoint</vt:lpstr>
      <vt:lpstr>Основные принципы обеспечения доступа к информации о деятельности государственных органов и органов местного самоуправления </vt:lpstr>
      <vt:lpstr>Нормативно-правовое регулирование  открытых данных</vt:lpstr>
      <vt:lpstr>Нормативно-правовое регулирование  открытых данных</vt:lpstr>
      <vt:lpstr>Презентация PowerPoint</vt:lpstr>
      <vt:lpstr>Презентация PowerPoint</vt:lpstr>
      <vt:lpstr>Публикация наборов открытых данных  на Портале  http://opendata.admin-smolensk.ru  </vt:lpstr>
      <vt:lpstr> </vt:lpstr>
      <vt:lpstr>Наименования файлов набора открытых данных </vt:lpstr>
      <vt:lpstr>Этапы публикации  наборов открытых данных </vt:lpstr>
      <vt:lpstr>Выбор разделителя при формировании файлов</vt:lpstr>
      <vt:lpstr>Презентация PowerPoint</vt:lpstr>
      <vt:lpstr>Пример заполнения паспорта и структуры  набора 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Козлов Константин Юрьевич</dc:creator>
  <cp:lastModifiedBy>Марченков Илья Игоревич</cp:lastModifiedBy>
  <cp:revision>105</cp:revision>
  <dcterms:created xsi:type="dcterms:W3CDTF">2018-04-03T11:33:16Z</dcterms:created>
  <dcterms:modified xsi:type="dcterms:W3CDTF">2025-06-24T07:38:55Z</dcterms:modified>
</cp:coreProperties>
</file>