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77" r:id="rId3"/>
    <p:sldId id="287" r:id="rId4"/>
    <p:sldId id="285" r:id="rId5"/>
    <p:sldId id="288" r:id="rId6"/>
    <p:sldId id="278" r:id="rId7"/>
    <p:sldId id="279" r:id="rId8"/>
    <p:sldId id="261" r:id="rId9"/>
    <p:sldId id="257" r:id="rId10"/>
    <p:sldId id="260" r:id="rId11"/>
    <p:sldId id="258" r:id="rId12"/>
    <p:sldId id="286" r:id="rId13"/>
    <p:sldId id="274" r:id="rId14"/>
    <p:sldId id="289" r:id="rId15"/>
    <p:sldId id="270" r:id="rId16"/>
    <p:sldId id="263" r:id="rId17"/>
    <p:sldId id="265" r:id="rId18"/>
    <p:sldId id="266" r:id="rId19"/>
    <p:sldId id="267" r:id="rId20"/>
    <p:sldId id="281" r:id="rId21"/>
    <p:sldId id="282" r:id="rId22"/>
    <p:sldId id="283" r:id="rId23"/>
    <p:sldId id="268" r:id="rId24"/>
    <p:sldId id="26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0" autoAdjust="0"/>
    <p:restoredTop sz="94622" autoAdjust="0"/>
  </p:normalViewPr>
  <p:slideViewPr>
    <p:cSldViewPr>
      <p:cViewPr varScale="1">
        <p:scale>
          <a:sx n="81" d="100"/>
          <a:sy n="81" d="100"/>
        </p:scale>
        <p:origin x="138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6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BBE403-6ECC-4E0A-A233-56C4CE2C4485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DEE17-117C-4574-84F5-F80450FB33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904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DEE17-117C-4574-84F5-F80450FB33AA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637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6CAF-85E9-45D2-BAF3-A16C69278E1A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F926CAF-85E9-45D2-BAF3-A16C69278E1A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97716DD-7C47-4A02-AE48-9BB6DACED90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opendata.admin-smolensk.ru/admin/" TargetMode="External"/><Relationship Id="rId2" Type="http://schemas.openxmlformats.org/officeDocument/2006/relationships/hyperlink" Target="http://opendata.admin-smolensk.ru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opendata.admin-smolensk.ru/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8900" y="1916832"/>
            <a:ext cx="6813500" cy="2664296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ts val="0"/>
              </a:spcBef>
              <a:buClrTx/>
              <a:buSzTx/>
              <a:defRPr/>
            </a:pPr>
            <a:r>
              <a:rPr lang="ru-RU" sz="51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Открытые данные: </a:t>
            </a:r>
          </a:p>
          <a:p>
            <a:pPr>
              <a:spcBef>
                <a:spcPts val="0"/>
              </a:spcBef>
              <a:buClrTx/>
              <a:buSzTx/>
              <a:defRPr/>
            </a:pPr>
            <a:r>
              <a:rPr lang="ru-RU" sz="51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нормативно-правовое регулирование открытых данных,</a:t>
            </a:r>
          </a:p>
          <a:p>
            <a:pPr lvl="0">
              <a:spcBef>
                <a:spcPts val="0"/>
              </a:spcBef>
              <a:buClrTx/>
              <a:buSzTx/>
              <a:defRPr/>
            </a:pPr>
            <a:r>
              <a:rPr lang="ru-RU" sz="51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публикация информации в формате открытых данных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079721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6540758"/>
            <a:ext cx="428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8517" y="1484784"/>
            <a:ext cx="8269778" cy="457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Открытые государственные данные (открытые данные) </a:t>
            </a:r>
            <a:r>
              <a:rPr lang="ru-RU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– это информация (в том числе документированная), созданная в пределах своих полномочий государственными органами, либо поступившая в указанные органы и организации, а также информационно-аналитическими организациями, участвующими в публикации собственных открытых данных на территории Российской Федерации, которая подлежит размещению в сети Интернет в формате, обеспечивающем ее автоматическую обработку в целях повторного использования без предварительного изменения человеком (машиночитаемый формат), и может свободно использоваться в любых соответствующих закону целях любыми лицами независимо от формы ее размещения (простая совокупность сведений, база данных и т.д.)</a:t>
            </a:r>
          </a:p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Требования по размещению общедоступной информации о деятельности государственных органов  и органов местного самоуправления в форме открытых данных </a:t>
            </a:r>
            <a:r>
              <a:rPr lang="ru-RU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установлены  пунктом 2.1 части 2 статьи 7 от 09.02.2009          №</a:t>
            </a:r>
            <a:r>
              <a:rPr lang="en-US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 8-</a:t>
            </a:r>
            <a:r>
              <a:rPr lang="ru-RU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ФЗ «Об обеспечении доступа к информации о деятельности государственных органов и органов местного самоуправления».</a:t>
            </a:r>
          </a:p>
        </p:txBody>
      </p:sp>
      <p:sp>
        <p:nvSpPr>
          <p:cNvPr id="8" name="Заголовок 2"/>
          <p:cNvSpPr txBox="1">
            <a:spLocks/>
          </p:cNvSpPr>
          <p:nvPr/>
        </p:nvSpPr>
        <p:spPr>
          <a:xfrm>
            <a:off x="468695" y="306066"/>
            <a:ext cx="8229600" cy="93610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Определение открытых данных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312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55133" y="2204864"/>
            <a:ext cx="7408333" cy="42093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 eaLnBrk="0" fontAlgn="base" hangingPunct="0"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ru-RU" sz="1800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открытость и доступность информации </a:t>
            </a:r>
            <a:r>
              <a:rPr lang="ru-RU" sz="18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о деятельности государственных органов и органов местного самоуправления, за исключением случаев, предусмотренных федеральным законом;</a:t>
            </a:r>
          </a:p>
          <a:p>
            <a:pPr marL="342900" indent="-342900" algn="just" eaLnBrk="0" fontAlgn="base" hangingPunct="0"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ru-RU" sz="1800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достоверность информации </a:t>
            </a:r>
            <a:r>
              <a:rPr lang="ru-RU" sz="18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о деятельности государственных органов и органов местного самоуправления и своевременность ее предоставления;</a:t>
            </a:r>
          </a:p>
          <a:p>
            <a:pPr marL="342900" indent="-342900" algn="just" eaLnBrk="0" fontAlgn="base" hangingPunct="0"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ru-RU" sz="1800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свобода поиска, получения, передачи и распространения информации</a:t>
            </a:r>
            <a:r>
              <a:rPr lang="ru-RU" sz="18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 о деятельности государственных органов и органов местного самоуправления любым законным способом;</a:t>
            </a:r>
          </a:p>
          <a:p>
            <a:pPr marL="342900" indent="-342900" algn="just" eaLnBrk="0" fontAlgn="base" hangingPunct="0"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ru-RU" sz="1800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соблюдение прав граждан </a:t>
            </a:r>
            <a:r>
              <a:rPr lang="ru-RU" sz="18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на неприкосновенность частной жизни, личную и семейную тайну, защиту их чести и деловой репутации, права организаций на защиту их деловой репутации при предоставлении информации о деятельности государственных органов и органов местного самоуправления.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4500" y="465304"/>
            <a:ext cx="8229600" cy="125272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Основные принципы обеспечения доступа к информации о деятельности государственных органов и органов местного самоуправления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540758"/>
            <a:ext cx="433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6749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36104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Нормативно-правовое регулирование </a:t>
            </a:r>
            <a:b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</a:b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открытых данных</a:t>
            </a:r>
            <a:endParaRPr lang="ru-RU" dirty="0"/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63868" y="2045136"/>
            <a:ext cx="8243787" cy="4468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b="1">
                <a:solidFill>
                  <a:prstClr val="black"/>
                </a:solidFill>
                <a:latin typeface="Calibri" pitchFamily="34" charset="0"/>
                <a:cs typeface="Arial" charset="0"/>
              </a:defRPr>
            </a:lvl1pPr>
            <a:lvl2pPr marL="576263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</a:defRPr>
            </a:lvl4pPr>
            <a:lvl5pPr marL="146304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</a:defRPr>
            </a:lvl5pPr>
            <a:lvl6pPr marL="1783080" indent="-228600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>
                <a:solidFill>
                  <a:schemeClr val="tx2"/>
                </a:solidFill>
              </a:defRPr>
            </a:lvl6pPr>
            <a:lvl7pPr marL="2103120" indent="-228600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>
                <a:solidFill>
                  <a:schemeClr val="tx2"/>
                </a:solidFill>
              </a:defRPr>
            </a:lvl7pPr>
            <a:lvl8pPr marL="2423160" indent="-228600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>
                <a:solidFill>
                  <a:schemeClr val="tx2"/>
                </a:solidFill>
              </a:defRPr>
            </a:lvl8pPr>
            <a:lvl9pPr marL="2743200" indent="-228600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>
                <a:solidFill>
                  <a:schemeClr val="tx2"/>
                </a:solidFill>
              </a:defRPr>
            </a:lvl9pPr>
          </a:lstStyle>
          <a:p>
            <a:r>
              <a:rPr lang="ru-RU" b="0" dirty="0"/>
              <a:t>Федеральный закон от 27 июля 2006 г. № 149-ФЗ «Об информации, информационных технологиях и о защите информации»</a:t>
            </a:r>
          </a:p>
          <a:p>
            <a:r>
              <a:rPr lang="ru-RU" b="0" dirty="0"/>
              <a:t>Федеральный закон от 9 февраля 2009 г. № 8-ФЗ «Об обеспечении доступа к информации о деятельности государственных органов и органов местного самоуправления»</a:t>
            </a:r>
          </a:p>
          <a:p>
            <a:r>
              <a:rPr lang="ru-RU" b="0" dirty="0"/>
              <a:t>Постановление Правительства Российской Федерации от 24 ноября 2009 г. № 953 «Об обеспечении доступа к информации о деятельности Правительства Российской Федерации и федеральных органов исполнительной власти»</a:t>
            </a:r>
          </a:p>
          <a:p>
            <a:r>
              <a:rPr lang="ru-RU" b="0" dirty="0"/>
              <a:t>Постановление Правительства Российской Федерации 10 июля 2013 г. № 583 «Об обеспечении доступа к общедоступной информации о деятельности государственных органов и органов местного самоуправления в информационно-телекоммуникационной сети «Интернет» в форме открытых данных»</a:t>
            </a:r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66992" y="648866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28636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36104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Нормативно-правовое регулирование </a:t>
            </a:r>
            <a:b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</a:b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открытых данных</a:t>
            </a:r>
            <a:endParaRPr lang="ru-RU" dirty="0"/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65472" y="2204864"/>
            <a:ext cx="8243787" cy="3914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b="1">
                <a:solidFill>
                  <a:prstClr val="black"/>
                </a:solidFill>
                <a:latin typeface="Calibri" pitchFamily="34" charset="0"/>
                <a:cs typeface="Arial" charset="0"/>
              </a:defRPr>
            </a:lvl1pPr>
            <a:lvl2pPr marL="576263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</a:defRPr>
            </a:lvl4pPr>
            <a:lvl5pPr marL="146304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</a:defRPr>
            </a:lvl5pPr>
            <a:lvl6pPr marL="1783080" indent="-228600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>
                <a:solidFill>
                  <a:schemeClr val="tx2"/>
                </a:solidFill>
              </a:defRPr>
            </a:lvl6pPr>
            <a:lvl7pPr marL="2103120" indent="-228600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>
                <a:solidFill>
                  <a:schemeClr val="tx2"/>
                </a:solidFill>
              </a:defRPr>
            </a:lvl7pPr>
            <a:lvl8pPr marL="2423160" indent="-228600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>
                <a:solidFill>
                  <a:schemeClr val="tx2"/>
                </a:solidFill>
              </a:defRPr>
            </a:lvl8pPr>
            <a:lvl9pPr marL="2743200" indent="-228600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>
                <a:solidFill>
                  <a:schemeClr val="tx2"/>
                </a:solidFill>
              </a:defRPr>
            </a:lvl9pPr>
          </a:lstStyle>
          <a:p>
            <a:r>
              <a:rPr lang="ru-RU" b="0" dirty="0"/>
              <a:t>Распоряжение Правительства Российской Федерации от 10 июля 2013 г.          № 1187-р</a:t>
            </a:r>
          </a:p>
          <a:p>
            <a:r>
              <a:rPr lang="ru-RU" b="0" dirty="0"/>
              <a:t>Концепция открытости федеральных органов исполнительной власти, утвержденная распоряжением Правительства Российской Федерации от 30 января 2014 г. № 93-р</a:t>
            </a:r>
          </a:p>
          <a:p>
            <a:r>
              <a:rPr lang="ru-RU" dirty="0"/>
              <a:t>Методические рекомендации по публикации открытых данных государственными органами и органами местного самоуправления, а также технические требования к публикации открытых данных. Версия 4.0</a:t>
            </a:r>
            <a:r>
              <a:rPr lang="ru-RU" b="0" dirty="0"/>
              <a:t> (утв. протоколом президиума Правительственной комиссии по цифровому развитию, использованию информационных технологий для улучшения качества жизни и условий ведения предпринимательской деятельности от 12 декабря 2024 г. № 49пр).</a:t>
            </a:r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66992" y="6488668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075574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80192" y="332656"/>
            <a:ext cx="8496264" cy="93610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Главная страница Портала ОД России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6516521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5090" y="648866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6792"/>
            <a:ext cx="9144000" cy="495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684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21" y="878241"/>
            <a:ext cx="8710463" cy="559208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8524" y="6488668"/>
            <a:ext cx="293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7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83656" y="3701045"/>
            <a:ext cx="1907704" cy="47045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180192" y="332656"/>
            <a:ext cx="8784296" cy="93610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Главная страница Портала ОД Смоленской области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0113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77771"/>
            <a:ext cx="8229600" cy="1114384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>Публикация наборов открытых данных </a:t>
            </a:r>
            <a:b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</a:b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>на Портале </a:t>
            </a:r>
            <a:b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</a:br>
            <a:r>
              <a:rPr lang="en-US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  <a:hlinkClick r:id="rId2"/>
              </a:rPr>
              <a:t>http://opendata.admin-smolensk.ru</a:t>
            </a: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> </a:t>
            </a:r>
            <a:b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</a:br>
            <a:endParaRPr lang="ru-RU" dirty="0"/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611560" y="2132856"/>
            <a:ext cx="7920880" cy="3914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fontAlgn="base">
              <a:spcAft>
                <a:spcPct val="0"/>
              </a:spcAft>
              <a:buClr>
                <a:schemeClr val="bg2">
                  <a:lumMod val="75000"/>
                </a:schemeClr>
              </a:buClr>
              <a:buNone/>
            </a:pPr>
            <a:r>
              <a:rPr lang="ru-RU" altLang="ru-RU" sz="1800" b="1" dirty="0">
                <a:solidFill>
                  <a:prstClr val="black"/>
                </a:solidFill>
                <a:cs typeface="Arial" charset="0"/>
              </a:rPr>
              <a:t>Для опубликования наборов ОД необходимо:</a:t>
            </a:r>
          </a:p>
          <a:p>
            <a:pPr algn="just" fontAlgn="base">
              <a:spcAft>
                <a:spcPct val="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1800" dirty="0">
                <a:solidFill>
                  <a:prstClr val="black"/>
                </a:solidFill>
                <a:cs typeface="Arial" charset="0"/>
              </a:rPr>
              <a:t>Получить доступ оператора наборов открытых данных на Портале  </a:t>
            </a:r>
            <a:r>
              <a:rPr lang="en-US" altLang="ru-RU" sz="1800" dirty="0">
                <a:solidFill>
                  <a:prstClr val="black"/>
                </a:solidFill>
                <a:cs typeface="Arial" charset="0"/>
                <a:hlinkClick r:id="rId2"/>
              </a:rPr>
              <a:t>http://opendata.admin-smolensk.ru</a:t>
            </a:r>
            <a:r>
              <a:rPr lang="ru-RU" altLang="ru-RU" sz="1800" dirty="0">
                <a:solidFill>
                  <a:prstClr val="black"/>
                </a:solidFill>
                <a:cs typeface="Arial" charset="0"/>
              </a:rPr>
              <a:t>. Для этого необходимо направить письмо по электронной почте </a:t>
            </a:r>
            <a:r>
              <a:rPr lang="ru-RU" sz="1800" u="sng" dirty="0">
                <a:solidFill>
                  <a:schemeClr val="accent1">
                    <a:lumMod val="75000"/>
                  </a:schemeClr>
                </a:solidFill>
              </a:rPr>
              <a:t>Bornin_AI@admin-smolensk.ru</a:t>
            </a:r>
            <a:r>
              <a:rPr lang="ru-RU" altLang="ru-RU" sz="1800" dirty="0">
                <a:solidFill>
                  <a:prstClr val="black"/>
                </a:solidFill>
                <a:cs typeface="Arial" charset="0"/>
              </a:rPr>
              <a:t>, в письме указать название организации и ответственного за размещение открытых данных сотрудника, в ответном письме придет логин и пароль.</a:t>
            </a:r>
          </a:p>
          <a:p>
            <a:pPr algn="just" fontAlgn="base">
              <a:spcAft>
                <a:spcPct val="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1800" dirty="0">
                <a:solidFill>
                  <a:prstClr val="black"/>
                </a:solidFill>
                <a:cs typeface="Arial" charset="0"/>
              </a:rPr>
              <a:t>Войти по адресу </a:t>
            </a:r>
            <a:r>
              <a:rPr lang="en-US" altLang="ru-RU" sz="1800" dirty="0">
                <a:solidFill>
                  <a:prstClr val="black"/>
                </a:solidFill>
                <a:cs typeface="Arial" charset="0"/>
                <a:hlinkClick r:id="rId3"/>
              </a:rPr>
              <a:t>http://opendata.admin-smolensk.ru/admin</a:t>
            </a:r>
            <a:r>
              <a:rPr lang="ru-RU" altLang="ru-RU" sz="1800" dirty="0">
                <a:solidFill>
                  <a:prstClr val="black"/>
                </a:solidFill>
                <a:cs typeface="Arial" charset="0"/>
                <a:hlinkClick r:id="rId3"/>
              </a:rPr>
              <a:t>/</a:t>
            </a:r>
            <a:r>
              <a:rPr lang="ru-RU" altLang="ru-RU" sz="1800" dirty="0">
                <a:solidFill>
                  <a:prstClr val="black"/>
                </a:solidFill>
                <a:cs typeface="Arial" charset="0"/>
              </a:rPr>
              <a:t> со полученным логином и паролем.</a:t>
            </a:r>
          </a:p>
          <a:p>
            <a:pPr algn="just" fontAlgn="base">
              <a:spcAft>
                <a:spcPct val="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1800" dirty="0">
                <a:solidFill>
                  <a:prstClr val="black"/>
                </a:solidFill>
                <a:cs typeface="Arial" charset="0"/>
              </a:rPr>
              <a:t>В левой части экрана выбрать «Главная» – «Набор данных. Если размещаем новый набор данных, жмем кнопку «добавить», если актуализируем существующий – находим его в списке и по двойному клику приступить к редактированию паспорта набора.</a:t>
            </a:r>
          </a:p>
          <a:p>
            <a:pPr algn="just" fontAlgn="base">
              <a:spcAft>
                <a:spcPct val="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1800" dirty="0">
                <a:solidFill>
                  <a:prstClr val="black"/>
                </a:solidFill>
                <a:cs typeface="Arial" charset="0"/>
              </a:rPr>
              <a:t>Сохранить изменения.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6992" y="648866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838104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7808" y="2636912"/>
            <a:ext cx="7772400" cy="648072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br>
              <a:rPr lang="ru-RU" sz="36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7808" y="-243408"/>
            <a:ext cx="77026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j-ea"/>
              <a:cs typeface="Arial" charset="0"/>
            </a:endParaRPr>
          </a:p>
          <a:p>
            <a:pPr algn="ctr"/>
            <a:r>
              <a:rPr lang="ru-RU" sz="36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j-ea"/>
                <a:cs typeface="Arial" charset="0"/>
              </a:rPr>
              <a:t>Структура набора открытых данных </a:t>
            </a:r>
          </a:p>
        </p:txBody>
      </p:sp>
      <p:sp>
        <p:nvSpPr>
          <p:cNvPr id="7" name="Овал 6"/>
          <p:cNvSpPr/>
          <p:nvPr/>
        </p:nvSpPr>
        <p:spPr>
          <a:xfrm>
            <a:off x="2843808" y="1101899"/>
            <a:ext cx="1656184" cy="914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РЕЕСТР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639099" y="1559099"/>
            <a:ext cx="936104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725903" y="1427659"/>
            <a:ext cx="1152128" cy="2628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csv*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87128" y="2326430"/>
            <a:ext cx="1656184" cy="6591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Страница набора </a:t>
            </a:r>
            <a:r>
              <a:rPr lang="en-US" dirty="0"/>
              <a:t>n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39752" y="2975446"/>
            <a:ext cx="1584176" cy="8532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Паспорт набора</a:t>
            </a:r>
          </a:p>
          <a:p>
            <a:pPr algn="ctr"/>
            <a:r>
              <a:rPr lang="en-US" sz="1400" dirty="0">
                <a:solidFill>
                  <a:srgbClr val="FFFF00"/>
                </a:solidFill>
              </a:rPr>
              <a:t>(meta)</a:t>
            </a:r>
            <a:endParaRPr lang="ru-RU" sz="1400" dirty="0">
              <a:solidFill>
                <a:srgbClr val="FFFF0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339752" y="4129150"/>
            <a:ext cx="1584176" cy="9245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Структура набора</a:t>
            </a:r>
            <a:endParaRPr lang="en-US" dirty="0"/>
          </a:p>
          <a:p>
            <a:pPr algn="ctr"/>
            <a:r>
              <a:rPr lang="en-US" sz="1400" dirty="0">
                <a:solidFill>
                  <a:srgbClr val="FFFF00"/>
                </a:solidFill>
              </a:rPr>
              <a:t>(structure)</a:t>
            </a:r>
            <a:endParaRPr lang="ru-RU" sz="1400" dirty="0">
              <a:solidFill>
                <a:srgbClr val="FFFF0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339752" y="5220400"/>
            <a:ext cx="1584176" cy="8706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Набор данных</a:t>
            </a:r>
            <a:endParaRPr lang="en-US" dirty="0"/>
          </a:p>
          <a:p>
            <a:pPr algn="ctr"/>
            <a:r>
              <a:rPr lang="en-US" sz="1400" dirty="0">
                <a:solidFill>
                  <a:srgbClr val="FFFF00"/>
                </a:solidFill>
              </a:rPr>
              <a:t>(data)</a:t>
            </a:r>
            <a:endParaRPr lang="ru-RU" sz="1400" dirty="0">
              <a:solidFill>
                <a:srgbClr val="FFFF00"/>
              </a:solidFill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1763688" y="3770040"/>
            <a:ext cx="0" cy="194421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трелка вправо 26"/>
          <p:cNvSpPr/>
          <p:nvPr/>
        </p:nvSpPr>
        <p:spPr>
          <a:xfrm>
            <a:off x="1899297" y="4536124"/>
            <a:ext cx="288031" cy="1620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1899296" y="5578180"/>
            <a:ext cx="288032" cy="1550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1203779" y="3754007"/>
            <a:ext cx="513410" cy="216024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ru-RU" b="1" dirty="0"/>
              <a:t>ссылки</a:t>
            </a: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1203779" y="3151820"/>
            <a:ext cx="0" cy="57606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трелка вправо 32"/>
          <p:cNvSpPr/>
          <p:nvPr/>
        </p:nvSpPr>
        <p:spPr>
          <a:xfrm>
            <a:off x="1299840" y="3331840"/>
            <a:ext cx="92769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4670624" y="4266093"/>
            <a:ext cx="1020914" cy="5400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  <a:r>
              <a:rPr lang="en-US" dirty="0" err="1"/>
              <a:t>sv</a:t>
            </a:r>
            <a:r>
              <a:rPr lang="en-US" dirty="0"/>
              <a:t>*</a:t>
            </a:r>
            <a:endParaRPr lang="ru-RU" dirty="0"/>
          </a:p>
        </p:txBody>
      </p:sp>
      <p:sp>
        <p:nvSpPr>
          <p:cNvPr id="37" name="Овал 36"/>
          <p:cNvSpPr/>
          <p:nvPr/>
        </p:nvSpPr>
        <p:spPr>
          <a:xfrm>
            <a:off x="4702436" y="5120980"/>
            <a:ext cx="109292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  <a:r>
              <a:rPr lang="en-US" dirty="0" err="1"/>
              <a:t>sv</a:t>
            </a:r>
            <a:r>
              <a:rPr lang="en-US" dirty="0"/>
              <a:t>*</a:t>
            </a:r>
            <a:endParaRPr lang="ru-RU" dirty="0"/>
          </a:p>
        </p:txBody>
      </p:sp>
      <p:sp>
        <p:nvSpPr>
          <p:cNvPr id="38" name="Овал 37"/>
          <p:cNvSpPr/>
          <p:nvPr/>
        </p:nvSpPr>
        <p:spPr>
          <a:xfrm>
            <a:off x="4569135" y="2966293"/>
            <a:ext cx="107603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html*</a:t>
            </a:r>
          </a:p>
          <a:p>
            <a:pPr algn="ctr"/>
            <a:r>
              <a:rPr lang="en-US" dirty="0"/>
              <a:t>csv*</a:t>
            </a:r>
            <a:endParaRPr lang="ru-RU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60114"/>
            <a:ext cx="2736304" cy="178709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</p:pic>
      <p:sp>
        <p:nvSpPr>
          <p:cNvPr id="40" name="Стрелка вправо 39"/>
          <p:cNvSpPr/>
          <p:nvPr/>
        </p:nvSpPr>
        <p:spPr>
          <a:xfrm>
            <a:off x="4053086" y="3166864"/>
            <a:ext cx="43204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510" y="3439852"/>
            <a:ext cx="457200" cy="20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86" y="4472118"/>
            <a:ext cx="457200" cy="20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934" y="5430835"/>
            <a:ext cx="457200" cy="20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792" y="5712634"/>
            <a:ext cx="457200" cy="20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Скругленный прямоугольник 40"/>
          <p:cNvSpPr/>
          <p:nvPr/>
        </p:nvSpPr>
        <p:spPr>
          <a:xfrm>
            <a:off x="6426484" y="2971800"/>
            <a:ext cx="1728192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Страница набора </a:t>
            </a:r>
            <a:r>
              <a:rPr lang="en-US" dirty="0"/>
              <a:t>n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3755" y="649763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83768" y="956921"/>
            <a:ext cx="4968552" cy="1369509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109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268760"/>
            <a:ext cx="7408333" cy="4857403"/>
          </a:xfrm>
        </p:spPr>
        <p:txBody>
          <a:bodyPr>
            <a:normAutofit lnSpcReduction="10000"/>
          </a:bodyPr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Страница на портале/папка: 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&lt;ИНН организации&gt;-&lt;наименование набора&gt;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altLang="ru-RU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Пример:</a:t>
            </a:r>
            <a:r>
              <a:rPr lang="ru-RU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6726003059-uik</a:t>
            </a:r>
            <a:endParaRPr lang="ru-RU" altLang="ru-RU" sz="1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altLang="ru-RU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Паспорт: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meta</a:t>
            </a:r>
            <a:r>
              <a:rPr lang="ru-RU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.</a:t>
            </a:r>
            <a:r>
              <a:rPr lang="en-US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csv</a:t>
            </a:r>
            <a:endParaRPr lang="ru-RU" altLang="ru-RU" sz="1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(</a:t>
            </a: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у всех наборов ОД одинаково!</a:t>
            </a:r>
            <a:r>
              <a:rPr lang="en-US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)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altLang="ru-RU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Структура: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structure</a:t>
            </a: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-&lt;</a:t>
            </a:r>
            <a:r>
              <a:rPr lang="en-US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structure-version</a:t>
            </a: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&gt;</a:t>
            </a:r>
            <a:r>
              <a:rPr lang="en-US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.c</a:t>
            </a:r>
            <a:r>
              <a:rPr lang="ru-RU" altLang="ru-RU" sz="1800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sv</a:t>
            </a:r>
            <a:endParaRPr lang="en-US" altLang="ru-RU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altLang="ru-RU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Пример:</a:t>
            </a:r>
            <a:r>
              <a:rPr lang="ru-RU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structure-201</a:t>
            </a:r>
            <a:r>
              <a:rPr lang="ru-RU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9</a:t>
            </a:r>
            <a:r>
              <a:rPr lang="en-US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0</a:t>
            </a:r>
            <a:r>
              <a:rPr lang="ru-RU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4</a:t>
            </a:r>
            <a:r>
              <a:rPr lang="en-US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01.csv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altLang="ru-RU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Набор: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data-&lt;</a:t>
            </a:r>
            <a:r>
              <a:rPr lang="en-US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data-version</a:t>
            </a: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&gt;-</a:t>
            </a:r>
            <a:r>
              <a:rPr lang="en-US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structure</a:t>
            </a: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-&lt;</a:t>
            </a:r>
            <a:r>
              <a:rPr lang="en-US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structure-version</a:t>
            </a: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&gt;.</a:t>
            </a:r>
            <a:r>
              <a:rPr lang="ru-RU" altLang="ru-RU" sz="1800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csv</a:t>
            </a:r>
            <a:endParaRPr lang="en-US" altLang="ru-RU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ru-RU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Пример:</a:t>
            </a:r>
            <a:r>
              <a:rPr lang="ru-RU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data-20</a:t>
            </a:r>
            <a:r>
              <a:rPr lang="ru-RU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20</a:t>
            </a:r>
            <a:r>
              <a:rPr lang="en-US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0</a:t>
            </a:r>
            <a:r>
              <a:rPr lang="ru-RU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4</a:t>
            </a:r>
            <a:r>
              <a:rPr lang="en-US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01-structure-201</a:t>
            </a:r>
            <a:r>
              <a:rPr lang="ru-RU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9</a:t>
            </a:r>
            <a:r>
              <a:rPr lang="en-US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0</a:t>
            </a:r>
            <a:r>
              <a:rPr lang="ru-RU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4</a:t>
            </a:r>
            <a:r>
              <a:rPr lang="en-US" altLang="ru-RU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01.csv</a:t>
            </a:r>
            <a:endParaRPr lang="ru-RU" altLang="ru-RU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42376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>Наименования файлов набора открытых данных</a:t>
            </a:r>
            <a:b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011" y="6483771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498572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73754"/>
            <a:ext cx="8229600" cy="1017301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36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>Этапы публикации </a:t>
            </a:r>
            <a:br>
              <a:rPr lang="ru-RU" sz="36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</a:br>
            <a:r>
              <a:rPr lang="ru-RU" sz="36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>наборов открытых данных</a:t>
            </a:r>
            <a:br>
              <a:rPr lang="ru-RU" sz="36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Arial" charset="0"/>
              </a:rPr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14" y="1556792"/>
            <a:ext cx="685003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60765" y="2409624"/>
            <a:ext cx="6807579" cy="36036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 основе набора подготовить его структуру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02865" y="3212976"/>
            <a:ext cx="6811930" cy="403388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Подготовить паспорт набора данных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01869" y="4005064"/>
            <a:ext cx="6813921" cy="1543383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Опубликовать набор открытых данных на Портале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http://opendata.admin-smolensk.ru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3934619" y="2023517"/>
            <a:ext cx="287338" cy="358775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3940513" y="2769986"/>
            <a:ext cx="287338" cy="442990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3955876" y="3616364"/>
            <a:ext cx="287338" cy="358775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929563" y="1628800"/>
            <a:ext cx="935037" cy="36004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csv*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929563" y="2409624"/>
            <a:ext cx="935037" cy="30797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csv*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984901" y="3212976"/>
            <a:ext cx="935037" cy="30797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csv*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924800" y="4365625"/>
            <a:ext cx="935038" cy="32385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html*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164" y="6478438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383117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9977" y="260648"/>
            <a:ext cx="8398487" cy="67474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Выбор разделителя при формировании файлов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11" y="6483771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12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E:\_UPDATES\открытые данные\семинар ОМСУ 11032015\од_разделитель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3"/>
          <a:stretch/>
        </p:blipFill>
        <p:spPr bwMode="auto">
          <a:xfrm>
            <a:off x="77464" y="1248824"/>
            <a:ext cx="8989072" cy="5255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2906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pic>
        <p:nvPicPr>
          <p:cNvPr id="2" name="Picture 2" descr="E:\_UPDATES\открытые данные\семинар ОМСУ 11032015\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45"/>
          <a:stretch/>
        </p:blipFill>
        <p:spPr bwMode="auto">
          <a:xfrm>
            <a:off x="270642" y="908720"/>
            <a:ext cx="8496944" cy="543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5752" y="182817"/>
            <a:ext cx="82267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Выбор </a:t>
            </a:r>
            <a:r>
              <a:rPr lang="en-US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UTF-</a:t>
            </a: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формата при сохранении файлов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318" y="648866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676450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89" t="31800" r="39368" b="18501"/>
          <a:stretch/>
        </p:blipFill>
        <p:spPr>
          <a:xfrm>
            <a:off x="1019590" y="2944884"/>
            <a:ext cx="8143800" cy="37791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31800" r="62599" b="55600"/>
          <a:stretch/>
        </p:blipFill>
        <p:spPr>
          <a:xfrm>
            <a:off x="17590" y="1632629"/>
            <a:ext cx="6924761" cy="1312255"/>
          </a:xfrm>
          <a:prstGeom prst="rect">
            <a:avLst/>
          </a:prstGeom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sz="28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Пример заполнения паспорта и структуры </a:t>
            </a:r>
            <a:br>
              <a:rPr lang="ru-RU" sz="28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</a:br>
            <a:r>
              <a:rPr lang="ru-RU" sz="28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набора ОД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11" y="6483771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191707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68" r="30729" b="38724"/>
          <a:stretch/>
        </p:blipFill>
        <p:spPr bwMode="auto">
          <a:xfrm>
            <a:off x="107504" y="1484784"/>
            <a:ext cx="8948307" cy="493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 стрелкой 8"/>
          <p:cNvCxnSpPr/>
          <p:nvPr/>
        </p:nvCxnSpPr>
        <p:spPr>
          <a:xfrm flipV="1">
            <a:off x="2915816" y="1290861"/>
            <a:ext cx="1512168" cy="194421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 flipV="1">
            <a:off x="539552" y="1988840"/>
            <a:ext cx="2376264" cy="122413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251520" y="254596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Меню добавления наборов открытых данных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909" y="6460812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197224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306" y="6484694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16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39763" t="20600" r="7869" b="13749"/>
          <a:stretch/>
        </p:blipFill>
        <p:spPr>
          <a:xfrm>
            <a:off x="0" y="-80663"/>
            <a:ext cx="9144000" cy="644819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48593" y="764704"/>
            <a:ext cx="5582708" cy="554461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07505" y="2132856"/>
            <a:ext cx="1471542" cy="1754326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dirty="0">
                <a:solidFill>
                  <a:srgbClr val="FF0000"/>
                </a:solidFill>
                <a:cs typeface="Arial" charset="0"/>
              </a:rPr>
              <a:t>Если обновляем набор  - правим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dirty="0">
                <a:solidFill>
                  <a:srgbClr val="FF0000"/>
                </a:solidFill>
                <a:cs typeface="Arial" charset="0"/>
              </a:rPr>
              <a:t>эти две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dirty="0">
                <a:solidFill>
                  <a:srgbClr val="FF0000"/>
                </a:solidFill>
                <a:cs typeface="Arial" charset="0"/>
              </a:rPr>
              <a:t>даты</a:t>
            </a:r>
          </a:p>
        </p:txBody>
      </p:sp>
      <p:sp>
        <p:nvSpPr>
          <p:cNvPr id="8" name="Стрелка вправо 7"/>
          <p:cNvSpPr/>
          <p:nvPr/>
        </p:nvSpPr>
        <p:spPr>
          <a:xfrm>
            <a:off x="1691680" y="2786064"/>
            <a:ext cx="1080393" cy="45719"/>
          </a:xfrm>
          <a:prstGeom prst="rightArrow">
            <a:avLst/>
          </a:prstGeom>
          <a:solidFill>
            <a:srgbClr val="4F81BD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1691680" y="3105248"/>
            <a:ext cx="1080393" cy="71437"/>
          </a:xfrm>
          <a:prstGeom prst="rightArrow">
            <a:avLst/>
          </a:prstGeom>
          <a:solidFill>
            <a:srgbClr val="4F81BD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 rot="18826800">
            <a:off x="4650581" y="3325019"/>
            <a:ext cx="42846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5400" dirty="0">
                <a:solidFill>
                  <a:srgbClr val="FF0000"/>
                </a:solidFill>
                <a:cs typeface="Arial" charset="0"/>
              </a:rPr>
              <a:t>ЗАПОЛНЯЕМ</a:t>
            </a:r>
          </a:p>
        </p:txBody>
      </p:sp>
    </p:spTree>
    <p:extLst>
      <p:ext uri="{BB962C8B-B14F-4D97-AF65-F5344CB8AC3E}">
        <p14:creationId xmlns:p14="http://schemas.microsoft.com/office/powerpoint/2010/main" val="1193974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9763" t="20600" r="7869" b="13749"/>
          <a:stretch/>
        </p:blipFill>
        <p:spPr>
          <a:xfrm>
            <a:off x="0" y="5139"/>
            <a:ext cx="9144000" cy="6448198"/>
          </a:xfrm>
          <a:prstGeom prst="rect">
            <a:avLst/>
          </a:prstGeom>
        </p:spPr>
      </p:pic>
      <p:sp>
        <p:nvSpPr>
          <p:cNvPr id="6" name="Стрелка вправо 5"/>
          <p:cNvSpPr/>
          <p:nvPr/>
        </p:nvSpPr>
        <p:spPr>
          <a:xfrm rot="8852489">
            <a:off x="638073" y="479285"/>
            <a:ext cx="647700" cy="28733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082" y="6453247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4037883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2516"/>
            <a:ext cx="9144000" cy="596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 rot="8852489">
            <a:off x="486458" y="1276107"/>
            <a:ext cx="647700" cy="287338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2222" y="176627"/>
            <a:ext cx="8834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Добавление файлов наборов открытых данных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313" y="6534313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313" y="6497637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883172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pic>
        <p:nvPicPr>
          <p:cNvPr id="2" name="Picture 2" descr="C:\Users\Volodkin_SA\Desktop\1111\5.jpg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8" y="908719"/>
            <a:ext cx="8993757" cy="5579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трелка вправо 2"/>
          <p:cNvSpPr/>
          <p:nvPr/>
        </p:nvSpPr>
        <p:spPr>
          <a:xfrm rot="19625305">
            <a:off x="7982894" y="1925594"/>
            <a:ext cx="647700" cy="288925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405" y="6488668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19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2222" y="176627"/>
            <a:ext cx="8834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Добавление файлов наборов открытых данных</a:t>
            </a:r>
          </a:p>
        </p:txBody>
      </p:sp>
    </p:spTree>
    <p:extLst>
      <p:ext uri="{BB962C8B-B14F-4D97-AF65-F5344CB8AC3E}">
        <p14:creationId xmlns:p14="http://schemas.microsoft.com/office/powerpoint/2010/main" val="2005233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0" t="5082" r="17357" b="7168"/>
          <a:stretch/>
        </p:blipFill>
        <p:spPr bwMode="auto">
          <a:xfrm>
            <a:off x="177851" y="696189"/>
            <a:ext cx="8498605" cy="6079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Стрелка вправо 24"/>
          <p:cNvSpPr/>
          <p:nvPr/>
        </p:nvSpPr>
        <p:spPr>
          <a:xfrm rot="10800000">
            <a:off x="4499966" y="5157192"/>
            <a:ext cx="1440185" cy="144016"/>
          </a:xfrm>
          <a:prstGeom prst="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6029434" y="4443041"/>
            <a:ext cx="283840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актуальности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совпадает с датой внесения 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изменений; требовалось указать 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другую дату, например, 04.07.2018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27984" y="908720"/>
            <a:ext cx="0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427984" y="1340768"/>
            <a:ext cx="331236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427984" y="908720"/>
            <a:ext cx="331236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740352" y="908720"/>
            <a:ext cx="0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трелка вниз 16"/>
          <p:cNvSpPr/>
          <p:nvPr/>
        </p:nvSpPr>
        <p:spPr>
          <a:xfrm>
            <a:off x="6013673" y="1518966"/>
            <a:ext cx="216024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599929" y="868238"/>
            <a:ext cx="2717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раскрытии паспорта набора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(meta)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изменена дата !!!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66366" y="5956003"/>
            <a:ext cx="2709589" cy="2880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10800000">
            <a:off x="4499966" y="5992007"/>
            <a:ext cx="1656184" cy="216024"/>
          </a:xfrm>
          <a:prstGeom prst="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6300066" y="5715379"/>
            <a:ext cx="2202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Указана недействительная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ссылка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07477" y="62335"/>
            <a:ext cx="8784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Ошибки при опубликовании наборов ОД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66366" y="5157192"/>
            <a:ext cx="2709589" cy="2880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476601" y="4469755"/>
            <a:ext cx="2709589" cy="2880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31501" y="64886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87696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4" t="15941" r="28884" b="43480"/>
          <a:stretch/>
        </p:blipFill>
        <p:spPr bwMode="auto">
          <a:xfrm>
            <a:off x="227871" y="641686"/>
            <a:ext cx="8664581" cy="5826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1038848" y="4137987"/>
            <a:ext cx="0" cy="31833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024579" y="4137987"/>
            <a:ext cx="64807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043608" y="4437112"/>
            <a:ext cx="64807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681849" y="4133930"/>
            <a:ext cx="0" cy="31833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2213738" y="4365104"/>
            <a:ext cx="144016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687449" y="4180438"/>
            <a:ext cx="2055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Дата  не актуальна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318" y="6488668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00886" y="1475492"/>
            <a:ext cx="3618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ru-RU" dirty="0"/>
              <a:t>Указана недействительная ссылка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3779912" y="1700808"/>
            <a:ext cx="967991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95536" y="1844824"/>
            <a:ext cx="325836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107477" y="62335"/>
            <a:ext cx="8784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Ошибки при опубликовании наборов ОД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521550" y="5589240"/>
            <a:ext cx="5994666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678977" y="5127575"/>
            <a:ext cx="1938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Указываются все </a:t>
            </a:r>
          </a:p>
          <a:p>
            <a:r>
              <a:rPr lang="ru-RU" dirty="0">
                <a:solidFill>
                  <a:srgbClr val="00B050"/>
                </a:solidFill>
              </a:rPr>
              <a:t>загруженные</a:t>
            </a:r>
          </a:p>
          <a:p>
            <a:r>
              <a:rPr lang="ru-RU" dirty="0">
                <a:solidFill>
                  <a:srgbClr val="00B050"/>
                </a:solidFill>
              </a:rPr>
              <a:t>версии набора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656565" y="5805264"/>
            <a:ext cx="5994666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05088" y="6050905"/>
            <a:ext cx="5237732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0004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64704"/>
            <a:ext cx="8959169" cy="5454235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7524328" y="3429000"/>
            <a:ext cx="504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3318" y="6488668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96136" y="5085184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Актуальная дата</a:t>
            </a:r>
          </a:p>
        </p:txBody>
      </p:sp>
      <p:sp>
        <p:nvSpPr>
          <p:cNvPr id="11" name="Стрелка вправо 10"/>
          <p:cNvSpPr/>
          <p:nvPr/>
        </p:nvSpPr>
        <p:spPr>
          <a:xfrm rot="10800000">
            <a:off x="4788024" y="5157192"/>
            <a:ext cx="43204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3059832" y="5301208"/>
            <a:ext cx="504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7524328" y="2780928"/>
            <a:ext cx="504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7596336" y="3140968"/>
            <a:ext cx="504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7452320" y="3789040"/>
            <a:ext cx="504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524328" y="4149080"/>
            <a:ext cx="504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240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484784"/>
            <a:ext cx="77768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После сохранения файлов ссылки в </a:t>
            </a:r>
            <a:r>
              <a:rPr lang="en-US" altLang="ru-RU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html </a:t>
            </a:r>
            <a:r>
              <a:rPr lang="ru-RU" altLang="ru-RU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паспорте</a:t>
            </a:r>
            <a:r>
              <a:rPr lang="en-US" altLang="ru-RU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altLang="ru-RU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набора открытых данных обновятся автоматически. Для проверки корректности работы программы необходимо зайти на Портал </a:t>
            </a:r>
            <a:r>
              <a:rPr lang="en-US" altLang="ru-RU" dirty="0">
                <a:solidFill>
                  <a:srgbClr val="000000"/>
                </a:solidFill>
                <a:latin typeface="Calibri" pitchFamily="34" charset="0"/>
                <a:cs typeface="Arial" charset="0"/>
                <a:hlinkClick r:id="rId2"/>
              </a:rPr>
              <a:t>http://opendata.admin-smolensk.ru</a:t>
            </a:r>
            <a:r>
              <a:rPr lang="ru-RU" altLang="ru-RU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, найти свой набор данных и скачать файлы актуального набора данных.</a:t>
            </a:r>
            <a:endParaRPr lang="en-US" altLang="ru-RU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altLang="ru-RU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827584" y="3356992"/>
            <a:ext cx="7848674" cy="2246769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000" b="1" dirty="0">
                <a:solidFill>
                  <a:prstClr val="black"/>
                </a:solidFill>
                <a:cs typeface="Arial" charset="0"/>
              </a:rPr>
              <a:t>Консультацию </a:t>
            </a:r>
            <a:r>
              <a:rPr lang="ru-RU" sz="2000" b="1" dirty="0"/>
              <a:t>по организационным и</a:t>
            </a:r>
            <a:r>
              <a:rPr lang="ru-RU" altLang="ru-RU" sz="2000" b="1" dirty="0">
                <a:solidFill>
                  <a:prstClr val="black"/>
                </a:solidFill>
                <a:cs typeface="Arial" charset="0"/>
              </a:rPr>
              <a:t> техническим вопросам размещения наборов открытых данных на сайте можно получить у консультанта </a:t>
            </a:r>
            <a:r>
              <a:rPr lang="ru-RU" sz="2000" b="1" dirty="0">
                <a:solidFill>
                  <a:prstClr val="black"/>
                </a:solidFill>
                <a:cs typeface="Arial" charset="0"/>
              </a:rPr>
              <a:t>сектора совершенствования государственного управления департамента развития цифровых сервисов и услуг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sz="2000" b="1" dirty="0" err="1">
                <a:solidFill>
                  <a:prstClr val="black"/>
                </a:solidFill>
                <a:cs typeface="Arial" charset="0"/>
              </a:rPr>
              <a:t>Борнина</a:t>
            </a:r>
            <a:r>
              <a:rPr lang="ru-RU" sz="2000" b="1" dirty="0">
                <a:solidFill>
                  <a:prstClr val="black"/>
                </a:solidFill>
                <a:cs typeface="Arial" charset="0"/>
              </a:rPr>
              <a:t> Артема Игоревича </a:t>
            </a:r>
            <a:endParaRPr lang="en-US" altLang="ru-RU" sz="2000" b="1" dirty="0">
              <a:solidFill>
                <a:prstClr val="black"/>
              </a:solidFill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000" b="1" dirty="0">
                <a:solidFill>
                  <a:prstClr val="black"/>
                </a:solidFill>
                <a:cs typeface="Arial" charset="0"/>
              </a:rPr>
              <a:t>тел. </a:t>
            </a:r>
            <a:r>
              <a:rPr lang="ru-RU" sz="2000" b="1" i="1" dirty="0"/>
              <a:t>22-16-60</a:t>
            </a:r>
            <a:r>
              <a:rPr lang="ru-RU" altLang="ru-RU" sz="2000" b="1" dirty="0">
                <a:solidFill>
                  <a:prstClr val="black"/>
                </a:solidFill>
                <a:cs typeface="Arial" charset="0"/>
              </a:rPr>
              <a:t> (доб. </a:t>
            </a:r>
            <a:r>
              <a:rPr lang="ru-RU" altLang="ru-RU" sz="2000" b="1" i="1" dirty="0">
                <a:solidFill>
                  <a:prstClr val="black"/>
                </a:solidFill>
                <a:cs typeface="Arial" charset="0"/>
              </a:rPr>
              <a:t>1206</a:t>
            </a:r>
            <a:r>
              <a:rPr lang="ru-RU" sz="2000" b="1" i="1" dirty="0"/>
              <a:t> </a:t>
            </a:r>
            <a:r>
              <a:rPr lang="ru-RU" altLang="ru-RU" sz="2000" b="1" dirty="0">
                <a:solidFill>
                  <a:prstClr val="black"/>
                </a:solidFill>
                <a:cs typeface="Arial" charset="0"/>
              </a:rPr>
              <a:t>) </a:t>
            </a:r>
            <a:endParaRPr lang="en-US" altLang="ru-RU" sz="2000" b="1" dirty="0">
              <a:solidFill>
                <a:prstClr val="black"/>
              </a:solidFill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000" b="1" dirty="0">
                <a:cs typeface="Times New Roman" panose="02020603050405020304" pitchFamily="18" charset="0"/>
              </a:rPr>
              <a:t>e-mail</a:t>
            </a:r>
            <a:r>
              <a:rPr lang="ru-RU" sz="2000" b="1" dirty="0">
                <a:cs typeface="Times New Roman" panose="02020603050405020304" pitchFamily="18" charset="0"/>
              </a:rPr>
              <a:t>: </a:t>
            </a:r>
            <a:r>
              <a:rPr lang="en-US" sz="2000" b="1" u="sng" dirty="0">
                <a:cs typeface="Times New Roman" panose="02020603050405020304" pitchFamily="18" charset="0"/>
              </a:rPr>
              <a:t>Bornin_AI@admin-smolensk.ru</a:t>
            </a:r>
            <a:endParaRPr lang="en-US" altLang="ru-RU" sz="2000" b="1" u="sng" dirty="0"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01" y="6479936"/>
            <a:ext cx="404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8580646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" y="2700338"/>
            <a:ext cx="7510463" cy="1457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Смоленской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3965672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3156</TotalTime>
  <Words>1116</Words>
  <Application>Microsoft Office PowerPoint</Application>
  <PresentationFormat>Экран (4:3)</PresentationFormat>
  <Paragraphs>151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Candara</vt:lpstr>
      <vt:lpstr>Symbol</vt:lpstr>
      <vt:lpstr>Times New Roman</vt:lpstr>
      <vt:lpstr>Wingdings</vt:lpstr>
      <vt:lpstr>Волна</vt:lpstr>
      <vt:lpstr>Презентация PowerPoint</vt:lpstr>
      <vt:lpstr>Презентация PowerPoint</vt:lpstr>
      <vt:lpstr>Основные принципы обеспечения доступа к информации о деятельности государственных органов и органов местного самоуправления </vt:lpstr>
      <vt:lpstr>Нормативно-правовое регулирование  открытых данных</vt:lpstr>
      <vt:lpstr>Нормативно-правовое регулирование  открытых данных</vt:lpstr>
      <vt:lpstr>Презентация PowerPoint</vt:lpstr>
      <vt:lpstr>Презентация PowerPoint</vt:lpstr>
      <vt:lpstr>Публикация наборов открытых данных  на Портале  http://opendata.admin-smolensk.ru  </vt:lpstr>
      <vt:lpstr> </vt:lpstr>
      <vt:lpstr>Наименования файлов набора открытых данных </vt:lpstr>
      <vt:lpstr>Этапы публикации  наборов открытых данных </vt:lpstr>
      <vt:lpstr>Выбор разделителя при формировании файлов</vt:lpstr>
      <vt:lpstr>Презентация PowerPoint</vt:lpstr>
      <vt:lpstr>Пример заполнения паспорта и структуры  набора 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Козлов Константин Юрьевич</dc:creator>
  <cp:lastModifiedBy>Борнин Артем Игоревич</cp:lastModifiedBy>
  <cp:revision>106</cp:revision>
  <dcterms:created xsi:type="dcterms:W3CDTF">2018-04-03T11:33:16Z</dcterms:created>
  <dcterms:modified xsi:type="dcterms:W3CDTF">2026-07-06T14:12:24Z</dcterms:modified>
</cp:coreProperties>
</file>